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89" r:id="rId2"/>
    <p:sldId id="290" r:id="rId3"/>
    <p:sldId id="291" r:id="rId4"/>
    <p:sldId id="294" r:id="rId5"/>
    <p:sldId id="256" r:id="rId6"/>
    <p:sldId id="285" r:id="rId7"/>
    <p:sldId id="287" r:id="rId8"/>
    <p:sldId id="286" r:id="rId9"/>
    <p:sldId id="283" r:id="rId10"/>
    <p:sldId id="258" r:id="rId11"/>
    <p:sldId id="257" r:id="rId12"/>
    <p:sldId id="278" r:id="rId13"/>
    <p:sldId id="279" r:id="rId14"/>
    <p:sldId id="261" r:id="rId15"/>
    <p:sldId id="262" r:id="rId16"/>
    <p:sldId id="263" r:id="rId17"/>
    <p:sldId id="264" r:id="rId18"/>
    <p:sldId id="265" r:id="rId19"/>
    <p:sldId id="281" r:id="rId20"/>
    <p:sldId id="267" r:id="rId21"/>
    <p:sldId id="271" r:id="rId22"/>
    <p:sldId id="268" r:id="rId23"/>
    <p:sldId id="269" r:id="rId24"/>
    <p:sldId id="270" r:id="rId25"/>
    <p:sldId id="272" r:id="rId26"/>
    <p:sldId id="273" r:id="rId27"/>
    <p:sldId id="274" r:id="rId28"/>
    <p:sldId id="284" r:id="rId29"/>
    <p:sldId id="288" r:id="rId30"/>
    <p:sldId id="276" r:id="rId31"/>
    <p:sldId id="292" r:id="rId32"/>
    <p:sldId id="29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DFC1"/>
    <a:srgbClr val="F7C7B1"/>
    <a:srgbClr val="E8A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4660"/>
  </p:normalViewPr>
  <p:slideViewPr>
    <p:cSldViewPr>
      <p:cViewPr>
        <p:scale>
          <a:sx n="118" d="100"/>
          <a:sy n="118" d="100"/>
        </p:scale>
        <p:origin x="-1398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A616E-3577-4A09-AB5A-F087B1C2D76E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6D2D-30F7-46D2-AA51-18124124C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144" y="1628800"/>
            <a:ext cx="9001000" cy="28527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Научно-исследовательская деятельность как способ приобретения компетенций для личностной самореализации обучающихся во внеурочной время</a:t>
            </a:r>
          </a:p>
        </p:txBody>
      </p:sp>
    </p:spTree>
    <p:extLst>
      <p:ext uri="{BB962C8B-B14F-4D97-AF65-F5344CB8AC3E}">
        <p14:creationId xmlns:p14="http://schemas.microsoft.com/office/powerpoint/2010/main" val="26638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Задачи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: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7620000" cy="4800600"/>
          </a:xfrm>
        </p:spPr>
        <p:txBody>
          <a:bodyPr>
            <a:normAutofit/>
          </a:bodyPr>
          <a:lstStyle/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Отобрать виды тлей, наиболее встречающиеся на мастных растениях и установить их таксономическое положение.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Используя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гомогенат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из тли вырастить колонии бактерий. 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Определить особенности строения и жизнедеятельности бактерий-эндосимбионтов.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Изучить степень фитопатогенности и таксономическое положение бактерий.</a:t>
            </a:r>
          </a:p>
        </p:txBody>
      </p:sp>
      <p:pic>
        <p:nvPicPr>
          <p:cNvPr id="4" name="Picture 2" descr="https://cdn.hswstatic.com/gif/10-pregnancy-tests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90474"/>
            <a:ext cx="2592288" cy="1555372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esticidy.ru/ps-content/pest/pictures/330_3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27" y="3212976"/>
            <a:ext cx="2160240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2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003232" cy="614015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Объекты исследования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– бактерии, выделенные из бобовой и зелёной розанной тлей.</a:t>
            </a: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Предмет исследования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– способность бактерий-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эндосимбионтов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тли вызывать заболевания растений.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t="14918" r="5292" b="35758"/>
          <a:stretch/>
        </p:blipFill>
        <p:spPr>
          <a:xfrm>
            <a:off x="539552" y="3068960"/>
            <a:ext cx="3600399" cy="326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9237" r="9773" b="43673"/>
          <a:stretch/>
        </p:blipFill>
        <p:spPr bwMode="auto">
          <a:xfrm>
            <a:off x="4650793" y="3068960"/>
            <a:ext cx="3918130" cy="326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71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23" y="260648"/>
            <a:ext cx="8229600" cy="9906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Сбор объектов исследования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5532541" cy="352839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растений чёрной смородины, калины, тысячелистника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птамики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, черемухи, розы собрали два вида насекомых. Поместили их в контейнеры с доступом кислорода и с веточками растений.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0" t="37687" r="26157" b="34966"/>
          <a:stretch/>
        </p:blipFill>
        <p:spPr bwMode="auto">
          <a:xfrm>
            <a:off x="5978857" y="1196752"/>
            <a:ext cx="2994962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0"/>
          <a:stretch/>
        </p:blipFill>
        <p:spPr bwMode="auto">
          <a:xfrm>
            <a:off x="5436096" y="4243687"/>
            <a:ext cx="3537723" cy="2497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58.userapi.com/c854428/v854428013/14ce2e/E6MkASi_jO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5"/>
          <a:stretch/>
        </p:blipFill>
        <p:spPr bwMode="auto">
          <a:xfrm rot="5400000">
            <a:off x="1882610" y="3836734"/>
            <a:ext cx="2497682" cy="3311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62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593" y="116632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Таксономическое положение тлей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9237" r="9773" b="43673"/>
          <a:stretch/>
        </p:blipFill>
        <p:spPr bwMode="auto">
          <a:xfrm>
            <a:off x="6084168" y="1340769"/>
            <a:ext cx="2744163" cy="23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8" t="13104" r="10559" b="39782"/>
          <a:stretch/>
        </p:blipFill>
        <p:spPr bwMode="auto">
          <a:xfrm>
            <a:off x="6212247" y="4077073"/>
            <a:ext cx="2616084" cy="2525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sun9-63.userapi.com/c857028/v857028013/26e88/0YbnCydlG3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6" t="16108" r="9803" b="27035"/>
          <a:stretch/>
        </p:blipFill>
        <p:spPr bwMode="auto">
          <a:xfrm>
            <a:off x="304361" y="4005064"/>
            <a:ext cx="2558617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2" r="6931" b="41830"/>
          <a:stretch/>
        </p:blipFill>
        <p:spPr bwMode="auto">
          <a:xfrm rot="16200000">
            <a:off x="3313890" y="1230730"/>
            <a:ext cx="230020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r="6310" b="44972"/>
          <a:stretch/>
        </p:blipFill>
        <p:spPr bwMode="auto">
          <a:xfrm>
            <a:off x="3203850" y="4005064"/>
            <a:ext cx="266486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27113" r="41149" b="43187"/>
          <a:stretch/>
        </p:blipFill>
        <p:spPr bwMode="auto">
          <a:xfrm>
            <a:off x="323528" y="1357401"/>
            <a:ext cx="2520284" cy="228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22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961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Бактериологический посев на питательные среды в чашки Петри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2081"/>
            <a:ext cx="3816424" cy="2684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85036"/>
            <a:ext cx="381642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3922081"/>
            <a:ext cx="381642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3" r="1986"/>
          <a:stretch/>
        </p:blipFill>
        <p:spPr bwMode="auto">
          <a:xfrm>
            <a:off x="4716017" y="1285036"/>
            <a:ext cx="3816424" cy="2552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78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45" y="116632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 посевов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un9-46.userapi.com/c855732/v855732321/14201a/Kk8Omtyloe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8253" y="150313"/>
            <a:ext cx="5616623" cy="7413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93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Протеолитические свойства бактерий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9"/>
          <a:stretch/>
        </p:blipFill>
        <p:spPr>
          <a:xfrm>
            <a:off x="155262" y="2251713"/>
            <a:ext cx="3220908" cy="303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6" t="14832" r="15392" b="40161"/>
          <a:stretch/>
        </p:blipFill>
        <p:spPr bwMode="auto">
          <a:xfrm>
            <a:off x="6534280" y="1939949"/>
            <a:ext cx="2510098" cy="391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12" y="1687399"/>
            <a:ext cx="3039396" cy="41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37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40" y="332656"/>
            <a:ext cx="8749840" cy="14261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Результаты изучения протеолитических свойств бактерий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/>
          <a:stretch/>
        </p:blipFill>
        <p:spPr>
          <a:xfrm>
            <a:off x="142640" y="2204864"/>
            <a:ext cx="4767310" cy="3696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r="24159"/>
          <a:stretch/>
        </p:blipFill>
        <p:spPr>
          <a:xfrm>
            <a:off x="5036666" y="1921005"/>
            <a:ext cx="3919732" cy="4263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31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6"/>
            <a:ext cx="871296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Тест на мацерацию растительных тканей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29" b="12449"/>
          <a:stretch/>
        </p:blipFill>
        <p:spPr bwMode="auto">
          <a:xfrm>
            <a:off x="395536" y="1563539"/>
            <a:ext cx="4285878" cy="4601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56792"/>
            <a:ext cx="3563812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71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467" y="126785"/>
            <a:ext cx="8229600" cy="9906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Результаты теста на мацерацию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C:\Users\User\Desktop\листья свеклы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2" b="20801"/>
          <a:stretch/>
        </p:blipFill>
        <p:spPr bwMode="auto">
          <a:xfrm>
            <a:off x="467544" y="907461"/>
            <a:ext cx="4514438" cy="2623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User\Desktop\свекла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6237"/>
          <a:stretch/>
        </p:blipFill>
        <p:spPr bwMode="auto">
          <a:xfrm>
            <a:off x="592929" y="3726580"/>
            <a:ext cx="4263668" cy="3021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DSC_0128.JPG"/>
          <p:cNvPicPr>
            <a:picLocks noChangeAspect="1"/>
          </p:cNvPicPr>
          <p:nvPr/>
        </p:nvPicPr>
        <p:blipFill>
          <a:blip r:embed="rId4" cstate="print"/>
          <a:srcRect l="23225" t="9838" r="19288" b="6294"/>
          <a:stretch>
            <a:fillRect/>
          </a:stretch>
        </p:blipFill>
        <p:spPr>
          <a:xfrm>
            <a:off x="5220072" y="1628800"/>
            <a:ext cx="3528392" cy="3431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64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группы </a:t>
            </a:r>
            <a:r>
              <a:rPr lang="ru-RU" sz="40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ключевых комп</a:t>
            </a:r>
            <a:r>
              <a:rPr lang="ru-RU" sz="4000" b="1" dirty="0" smtClean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етенций</a:t>
            </a:r>
            <a:endParaRPr lang="ru-RU" sz="4000" b="1" dirty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052736"/>
            <a:ext cx="8352928" cy="4824536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Ценностно-смысловые компетенции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Общекультурные компетенции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Учебно-познавательные компетенции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Информационные компетенции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Коммуникативные компетенции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Социально-трудовые компетенции </a:t>
            </a:r>
          </a:p>
          <a:p>
            <a:pPr lvl="0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Times New Roman" pitchFamily="18" charset="0"/>
              </a:rPr>
              <a:t>Компетенции личностного самосовершенствования</a:t>
            </a:r>
          </a:p>
        </p:txBody>
      </p:sp>
    </p:spTree>
    <p:extLst>
      <p:ext uri="{BB962C8B-B14F-4D97-AF65-F5344CB8AC3E}">
        <p14:creationId xmlns:p14="http://schemas.microsoft.com/office/powerpoint/2010/main" val="2689235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188640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Выявление способность бактерий вырабатывать каталазу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060"/>
          <a:stretch/>
        </p:blipFill>
        <p:spPr bwMode="auto">
          <a:xfrm>
            <a:off x="212729" y="2050790"/>
            <a:ext cx="4955925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каталаз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02"/>
                </p14:media>
              </p:ext>
            </p:extLst>
          </p:nvPr>
        </p:nvPicPr>
        <p:blipFill rotWithShape="1">
          <a:blip r:embed="rId6" cstate="print">
            <a:lum bright="2000" contrast="31000"/>
          </a:blip>
          <a:srcRect b="28803"/>
          <a:stretch/>
        </p:blipFill>
        <p:spPr>
          <a:xfrm>
            <a:off x="5436096" y="1461476"/>
            <a:ext cx="3312368" cy="5163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67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Определение подвижности бактерий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31"/>
          <a:stretch/>
        </p:blipFill>
        <p:spPr>
          <a:xfrm>
            <a:off x="413665" y="1988840"/>
            <a:ext cx="3978365" cy="3748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9" r="20082" b="17770"/>
          <a:stretch/>
        </p:blipFill>
        <p:spPr bwMode="auto">
          <a:xfrm>
            <a:off x="4392295" y="1490054"/>
            <a:ext cx="4532441" cy="5124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14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07846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Результаты опыта на подвижность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4676" y="2257400"/>
            <a:ext cx="3672408" cy="433995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После проведения опыта нами было выявлено, что бактерии являются неподвижными.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026" name="Picture 2" descr="https://sun9-66.userapi.com/c858520/v858520613/29681/oYlsAlXSvw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13050" r="15143" b="30858"/>
          <a:stretch/>
        </p:blipFill>
        <p:spPr bwMode="auto">
          <a:xfrm>
            <a:off x="3784768" y="1484784"/>
            <a:ext cx="5112568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3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Окраска по методу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Грама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14345" r="23687" b="17285"/>
          <a:stretch/>
        </p:blipFill>
        <p:spPr bwMode="auto">
          <a:xfrm>
            <a:off x="371534" y="2011009"/>
            <a:ext cx="422447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5" b="17515"/>
          <a:stretch/>
        </p:blipFill>
        <p:spPr bwMode="auto">
          <a:xfrm>
            <a:off x="4788024" y="1470949"/>
            <a:ext cx="3744415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85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9241"/>
            <a:ext cx="7620000" cy="11430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Результаты окраски по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Граму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un9-20.userapi.com/c857524/v857524321/c0fbf/sScmrQ841-A.jpg"/>
          <p:cNvPicPr/>
          <p:nvPr/>
        </p:nvPicPr>
        <p:blipFill rotWithShape="1">
          <a:blip r:embed="rId2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16922" r="16361" b="28497"/>
          <a:stretch/>
        </p:blipFill>
        <p:spPr bwMode="auto">
          <a:xfrm>
            <a:off x="251521" y="1268760"/>
            <a:ext cx="396044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20.userapi.com/c857020/v857020321/270be/tC6kS9WBtfY.jpg"/>
          <p:cNvPicPr/>
          <p:nvPr/>
        </p:nvPicPr>
        <p:blipFill rotWithShape="1">
          <a:blip r:embed="rId3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20177" r="16475" b="34840"/>
          <a:stretch/>
        </p:blipFill>
        <p:spPr bwMode="auto">
          <a:xfrm>
            <a:off x="4427984" y="1216530"/>
            <a:ext cx="4083719" cy="406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639" y="5373217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Бактерии свекловичной тли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1631" y="542461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Бактерии зелёной розанной тли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0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Окраска по методу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Бурри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2"/>
          <a:stretch/>
        </p:blipFill>
        <p:spPr bwMode="auto">
          <a:xfrm>
            <a:off x="323528" y="1556792"/>
            <a:ext cx="4248472" cy="4995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30" y="1630680"/>
            <a:ext cx="3727326" cy="496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786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543" y="91859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Результат негативной окраски 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un9-39.userapi.com/c856024/v856024321/142c9a/r096_GKI50Q.jpg"/>
          <p:cNvPicPr/>
          <p:nvPr/>
        </p:nvPicPr>
        <p:blipFill rotWithShape="1">
          <a:blip r:embed="rId2" cstate="print">
            <a:lum bright="-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8513" r="24613" b="41292"/>
          <a:stretch/>
        </p:blipFill>
        <p:spPr bwMode="auto">
          <a:xfrm>
            <a:off x="160319" y="1417422"/>
            <a:ext cx="4449574" cy="4171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17.userapi.com/c858136/v858136321/c0bb3/MXDcvULTa6g.jpg"/>
          <p:cNvPicPr/>
          <p:nvPr/>
        </p:nvPicPr>
        <p:blipFill rotWithShape="1"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18802" r="19481" b="30240"/>
          <a:stretch/>
        </p:blipFill>
        <p:spPr bwMode="auto">
          <a:xfrm>
            <a:off x="4694663" y="1417422"/>
            <a:ext cx="4286052" cy="4171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7" y="5809776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Бактерии свекловичной тли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94662" y="5781197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Бактерии зелёной розанной тли</a:t>
            </a:r>
          </a:p>
        </p:txBody>
      </p:sp>
    </p:spTree>
    <p:extLst>
      <p:ext uri="{BB962C8B-B14F-4D97-AF65-F5344CB8AC3E}">
        <p14:creationId xmlns:p14="http://schemas.microsoft.com/office/powerpoint/2010/main" val="6375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92" y="116632"/>
            <a:ext cx="8219256" cy="1570186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Определение систематического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положения бактерий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8232"/>
            <a:ext cx="8532440" cy="374441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Используя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«Определитель бактерий»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Берджи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и результаты опытов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определили систематическое положение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бактерий до рода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Выяснили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что оба вида относятся к роду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Micrococcus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89066"/>
              </p:ext>
            </p:extLst>
          </p:nvPr>
        </p:nvGraphicFramePr>
        <p:xfrm>
          <a:off x="2985453" y="3861048"/>
          <a:ext cx="5832648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819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0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5199">
                <a:tc>
                  <a:txBody>
                    <a:bodyPr/>
                    <a:lstStyle/>
                    <a:p>
                      <a:r>
                        <a:rPr lang="ru-RU" sz="24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Домен:</a:t>
                      </a:r>
                      <a:endParaRPr lang="ru-RU" sz="24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Bacteria</a:t>
                      </a:r>
                      <a:endParaRPr lang="ru-RU" sz="2400" b="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Тип:</a:t>
                      </a:r>
                      <a:endParaRPr lang="ru-RU" sz="24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Actinobacteria</a:t>
                      </a:r>
                      <a:endParaRPr lang="ru-RU" sz="24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Класс: </a:t>
                      </a:r>
                      <a:endParaRPr lang="ru-RU" sz="24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Actinobacteria</a:t>
                      </a:r>
                      <a:endParaRPr lang="ru-RU" sz="24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Порядок: </a:t>
                      </a:r>
                      <a:endParaRPr lang="ru-RU" sz="24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Micrococcales</a:t>
                      </a:r>
                      <a:endParaRPr lang="ru-RU" sz="24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Семейство: </a:t>
                      </a:r>
                      <a:endParaRPr lang="ru-RU" sz="24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Micrococcaceae</a:t>
                      </a:r>
                      <a:endParaRPr lang="ru-RU" sz="24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199">
                <a:tc>
                  <a:txBody>
                    <a:bodyPr/>
                    <a:lstStyle/>
                    <a:p>
                      <a:r>
                        <a:rPr lang="ru-RU" sz="2400" b="1" i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Род:</a:t>
                      </a:r>
                      <a:endParaRPr lang="ru-RU" sz="2400" b="1" i="1" dirty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Micrococ</a:t>
                      </a:r>
                      <a:r>
                        <a:rPr lang="en-US" sz="2400" i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omic Sans MS" pitchFamily="66" charset="0"/>
                          <a:cs typeface="Times New Roman" pitchFamily="18" charset="0"/>
                        </a:rPr>
                        <a:t>cus</a:t>
                      </a:r>
                      <a:endParaRPr lang="ru-RU" sz="2400" i="1" dirty="0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omic Sans MS" pitchFamily="66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8" name="Picture 4" descr="https://laktiale.ua/npanel/webdata/4398/100_streptococcus_thermophylus_1100_90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592288" cy="2592288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7523"/>
            <a:ext cx="5738527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Выводы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9" cy="5276056"/>
          </a:xfrm>
        </p:spPr>
        <p:txBody>
          <a:bodyPr>
            <a:normAutofit fontScale="92500"/>
          </a:bodyPr>
          <a:lstStyle/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Таксономическое положение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тлей:</a:t>
            </a: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Тля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розанная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(</a:t>
            </a:r>
            <a:r>
              <a:rPr lang="en-US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Microsiphum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rosae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)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</a:t>
            </a: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Тля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свекловичная (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Aphis </a:t>
            </a:r>
            <a:r>
              <a:rPr lang="en-US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fabae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);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актерии -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эндосимбионты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данных видов тлей способны к выработке протеаз и каталаз; 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Изучаемые прокариоты неподвижны и грамположительные, капсульные; 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Таксономическое положение бактерий бобовой (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Aphis </a:t>
            </a:r>
            <a:r>
              <a:rPr lang="en-US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fabae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) и зелёной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розанной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(</a:t>
            </a: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Macrosiphum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i="1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rosae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) тли идентично: 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Род 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Micrococcus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; </a:t>
            </a:r>
          </a:p>
          <a:p>
            <a:pPr marL="571500" lvl="0" indent="-457200">
              <a:buClrTx/>
              <a:buFont typeface="+mj-lt"/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Бактерии бобовой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и зелёной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розанной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   тлей обладают                   признаками    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фитопатогенности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6" name="Picture 2" descr="https://vdp.mycdn.me/getImage?id=361418328606&amp;idx=6&amp;thumbType=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r="13552"/>
          <a:stretch/>
        </p:blipFill>
        <p:spPr bwMode="auto">
          <a:xfrm>
            <a:off x="6876256" y="4887186"/>
            <a:ext cx="2209552" cy="17934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esticidy.ru/ps-content/pest/pictures/174_1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25585"/>
            <a:ext cx="2184481" cy="16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itchFamily="66" charset="0"/>
              </a:rPr>
              <a:t>Техника безопасности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4" name="Содержимое 3" descr="DSC_016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10000"/>
          </a:blip>
          <a:srcRect l="12490" t="30279" r="22419"/>
          <a:stretch/>
        </p:blipFill>
        <p:spPr>
          <a:xfrm>
            <a:off x="395536" y="1844824"/>
            <a:ext cx="5040560" cy="3599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https://sc01.alicdn.com/kf/UTB8hj36mdnJXKJkSaiyq6AhwXXa7/Powder-free-non-sterile-100-natural-rubb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20888"/>
            <a:ext cx="3312368" cy="3312368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Comic Sans MS" pitchFamily="66" charset="0"/>
                <a:cs typeface="Times New Roman" pitchFamily="18" charset="0"/>
              </a:rPr>
              <a:t>Знания и навыки, полученные в результате научно-исследовательской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517232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находить и выделять научные проблемы;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ставить задачи и задавать правильные вопросы;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делать предположения;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формулировать теории и выдвигать гипотезы;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формулировать определения и понятия;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классифицировать изучаемое по основным признакам и свойствам;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проводить наблюдения;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выполнять лабораторные и теоретические эксперименты;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выстраивать структуру исследования;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анализировать, делать выводы;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защищать свои результаты;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доказывать свои мысли;</a:t>
            </a:r>
          </a:p>
          <a:p>
            <a:pPr lvl="0"/>
            <a:r>
              <a:rPr lang="ru-RU" sz="4200" b="1" dirty="0">
                <a:solidFill>
                  <a:srgbClr val="000000"/>
                </a:solidFill>
                <a:latin typeface="Comic Sans MS" pitchFamily="66" charset="0"/>
                <a:ea typeface="+mj-ea"/>
                <a:cs typeface="Times New Roman" pitchFamily="18" charset="0"/>
              </a:rPr>
              <a:t>опровергать идеи оппонентов.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9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99" y="0"/>
            <a:ext cx="7886700" cy="1325563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Заключение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7401" y="899787"/>
            <a:ext cx="8064896" cy="352839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Наша </a:t>
            </a: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гипотеза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подтвердилась. Проведенные исследования показали, что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розанная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и бобовая тля могут переносить болезнетворные бактерии. 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Исследуемые прокариоты требуют дальнейшего изучения и могут существенно расширить круг уже известных возбудителей бактериозов растений. 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8" name="Picture 4" descr="https://kccc.ru/sites/default/files/styles/news_full_horizontal_hd/public/images/handbooks/pests/aphis-fabae.jpg?itok=ViY3hxt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65104"/>
            <a:ext cx="4873099" cy="2253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t="14222" r="19644" b="10852"/>
          <a:stretch/>
        </p:blipFill>
        <p:spPr bwMode="auto">
          <a:xfrm>
            <a:off x="267746" y="286083"/>
            <a:ext cx="8480718" cy="60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2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t="8654" r="23850" b="9898"/>
          <a:stretch/>
        </p:blipFill>
        <p:spPr bwMode="auto">
          <a:xfrm>
            <a:off x="1015563" y="188640"/>
            <a:ext cx="7295187" cy="653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573016"/>
            <a:ext cx="7772400" cy="2387600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«Чем больше мы познаем неизменные законы природы, тем все более   невероятными становятся для нас чудеса» </a:t>
            </a:r>
            <a: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Чарльз </a:t>
            </a:r>
            <a:r>
              <a:rPr lang="ru-RU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Роберт Дарвин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219256" cy="4248472"/>
          </a:xfrm>
        </p:spPr>
        <p:txBody>
          <a:bodyPr>
            <a:normAutofit/>
          </a:bodyPr>
          <a:lstStyle/>
          <a:p>
            <a:r>
              <a:rPr lang="ru-RU" sz="4000" b="1" cap="none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ОПРЕДЕЛЕНИЕ ФИТОПАТОГЕННОСТИ БАКТЕРИЙ-ЭНДОСИМБИОНТОВ С ПОМОЩЬЮ ВИДОВ БОБОВОЙ и </a:t>
            </a:r>
            <a:r>
              <a:rPr lang="en-US" sz="4000" b="1" cap="none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ЗЕЛЕНОЙ </a:t>
            </a:r>
            <a:r>
              <a:rPr lang="ru-RU" sz="40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РОЗАННОЙ ТЛИ</a:t>
            </a:r>
            <a:endParaRPr lang="ru-RU" sz="4000" cap="none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373216"/>
            <a:ext cx="6858000" cy="1292696"/>
          </a:xfrm>
        </p:spPr>
        <p:txBody>
          <a:bodyPr>
            <a:noAutofit/>
          </a:bodyPr>
          <a:lstStyle/>
          <a:p>
            <a:pPr lvl="0" algn="l">
              <a:lnSpc>
                <a:spcPct val="80000"/>
              </a:lnSpc>
              <a:spcAft>
                <a:spcPts val="0"/>
              </a:spcAft>
              <a:defRPr/>
            </a:pP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Автор работы: </a:t>
            </a:r>
            <a:r>
              <a:rPr lang="ru-RU" altLang="ru-RU" kern="0" cap="none" spc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Шеина Екатерина</a:t>
            </a: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/>
            </a:r>
            <a:b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</a:b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ученица </a:t>
            </a:r>
            <a:r>
              <a:rPr lang="en-US" altLang="ru-RU" kern="0" cap="none" spc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1</a:t>
            </a:r>
            <a:r>
              <a:rPr lang="ru-RU" altLang="ru-RU" kern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1</a:t>
            </a:r>
            <a:r>
              <a:rPr lang="ru-RU" altLang="ru-RU" kern="0" cap="none" spc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 Б </a:t>
            </a: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класса МБОУ </a:t>
            </a:r>
            <a:r>
              <a:rPr lang="ru-RU" altLang="ru-RU" kern="0" cap="none" spc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«Лицей»</a:t>
            </a: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/>
            </a:r>
            <a:b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</a:br>
            <a:r>
              <a:rPr lang="ru-RU" altLang="ru-RU" kern="0" cap="none" spc="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Руководитель: Логунова Наталья </a:t>
            </a:r>
            <a:r>
              <a:rPr lang="ru-RU" altLang="ru-RU" kern="0" cap="none" spc="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Calibri Light" pitchFamily="34" charset="0"/>
              </a:rPr>
              <a:t>Владимировна – преподаватель биологии </a:t>
            </a:r>
            <a:endParaRPr lang="ru-RU" altLang="ru-RU" kern="0" cap="none" spc="0" dirty="0">
              <a:solidFill>
                <a:schemeClr val="tx2">
                  <a:lumMod val="50000"/>
                </a:schemeClr>
              </a:solidFill>
              <a:latin typeface="Comic Sans MS" pitchFamily="66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7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280920" cy="331236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Территория Нижневартовского района признана зоной рискованного земледелия, поскольку суровый климат и частые подтопления мешают получению хороших урожаев. </a:t>
            </a:r>
          </a:p>
        </p:txBody>
      </p:sp>
      <p:pic>
        <p:nvPicPr>
          <p:cNvPr id="1026" name="Picture 2" descr="https://s00.yaplakal.com/pics/pics_original/7/8/3/56073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 bwMode="auto">
          <a:xfrm>
            <a:off x="2555776" y="2506207"/>
            <a:ext cx="5784642" cy="4071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9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766" y="620688"/>
            <a:ext cx="4853289" cy="5124227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Растения на территории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Нижневартовского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района поражаются «ожогами», пятнистостями, увяданиями, пожелтением,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гнилями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опухолями. </a:t>
            </a:r>
          </a:p>
        </p:txBody>
      </p:sp>
      <p:pic>
        <p:nvPicPr>
          <p:cNvPr id="5126" name="Picture 6" descr="https://stopdacha.ru/wp-content/uploads/2018/01/rzhavchina-bobovyk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45579"/>
            <a:ext cx="3403040" cy="2268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ics.botanichka.ru/wp-content/uploads/2017/12/Gallovaia-tlia-na-smorodine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44188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7ogorod.ru/wp-content/uploads/2018/06/kartinka-5_svekla-podverzhena-raznym-vrediteljam-i-zabolevanij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0" y="4005064"/>
            <a:ext cx="3008335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upload.wikimedia.org/wikipedia/commons/c/c0/Erwin_Frink_Smi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85107"/>
            <a:ext cx="3643893" cy="4692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omas Jonathan Burri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5107"/>
            <a:ext cx="3528392" cy="4676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27584" y="5263742"/>
            <a:ext cx="2000401" cy="9824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Томас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Беррилл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76056" y="5454075"/>
            <a:ext cx="2664296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Эрвин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Смит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20688"/>
            <a:ext cx="8208912" cy="6048672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Гипотеза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–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поскольку на тех растениях, где встречаются одинаковые заболевания, паразитирует тля, то она является переносчиком болезнетворных бактерий. 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Научная новизна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– впервые в Нижневартовске была выявлена способность тлей к переносу фитопатогенных бактерий. </a:t>
            </a:r>
          </a:p>
          <a:p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Цель работы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–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исследование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фитопатогенности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бактерий-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эндосимбионтов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бескрылых особей бобовой и зелёной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розанной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тли в городе Нижневартовске.</a:t>
            </a:r>
            <a:endParaRPr lang="ru-RU" sz="2800" b="1" i="1" dirty="0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4098" name="Picture 2" descr="https://web-zoopark.ru/wp-content/uploads/2018/06/1-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28527" b="20526"/>
          <a:stretch/>
        </p:blipFill>
        <p:spPr bwMode="auto">
          <a:xfrm>
            <a:off x="6444208" y="4844275"/>
            <a:ext cx="2016225" cy="1825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</TotalTime>
  <Words>551</Words>
  <Application>Microsoft Office PowerPoint</Application>
  <PresentationFormat>Экран (4:3)</PresentationFormat>
  <Paragraphs>86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Тема2</vt:lpstr>
      <vt:lpstr>Научно-исследовательская деятельность как способ приобретения компетенций для личностной самореализации обучающихся во внеурочной время</vt:lpstr>
      <vt:lpstr>группы ключевых компетенций</vt:lpstr>
      <vt:lpstr>Знания и навыки, полученные в результате научно-исследовательской деятельности</vt:lpstr>
      <vt:lpstr>«Чем больше мы познаем неизменные законы природы, тем все более   невероятными становятся для нас чудеса»    Чарльз Роберт Дарвин</vt:lpstr>
      <vt:lpstr>ОПРЕДЕЛЕНИЕ ФИТОПАТОГЕННОСТИ БАКТЕРИЙ-ЭНДОСИМБИОНТОВ С ПОМОЩЬЮ ВИДОВ БОБОВОЙ и  ЗЕЛЕНОЙ РОЗАННОЙ ТЛИ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Сбор объектов исследования</vt:lpstr>
      <vt:lpstr>Таксономическое положение тлей</vt:lpstr>
      <vt:lpstr>Бактериологический посев на питательные среды в чашки Петри</vt:lpstr>
      <vt:lpstr>Результат посевов</vt:lpstr>
      <vt:lpstr>Протеолитические свойства бактерий</vt:lpstr>
      <vt:lpstr>Результаты изучения протеолитических свойств бактерий</vt:lpstr>
      <vt:lpstr>Тест на мацерацию растительных тканей</vt:lpstr>
      <vt:lpstr>Результаты теста на мацерацию</vt:lpstr>
      <vt:lpstr>Выявление способность бактерий вырабатывать каталазу</vt:lpstr>
      <vt:lpstr>Определение подвижности бактерий</vt:lpstr>
      <vt:lpstr>Результаты опыта на подвижность</vt:lpstr>
      <vt:lpstr>Окраска по методу Грама</vt:lpstr>
      <vt:lpstr>Результаты окраски по Граму</vt:lpstr>
      <vt:lpstr>Окраска по методу Бурри</vt:lpstr>
      <vt:lpstr>Результат негативной окраски </vt:lpstr>
      <vt:lpstr>Определение систематического положения бактерий</vt:lpstr>
      <vt:lpstr>Выводы</vt:lpstr>
      <vt:lpstr>Техника безопасности</vt:lpstr>
      <vt:lpstr>Заключение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.</cp:lastModifiedBy>
  <cp:revision>106</cp:revision>
  <dcterms:created xsi:type="dcterms:W3CDTF">2019-09-21T03:31:23Z</dcterms:created>
  <dcterms:modified xsi:type="dcterms:W3CDTF">2024-01-11T13:04:29Z</dcterms:modified>
</cp:coreProperties>
</file>